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601200" cy="12801600" type="A3"/>
  <p:notesSz cx="6858000" cy="9144000"/>
  <p:defaultTextStyle>
    <a:defPPr>
      <a:defRPr lang="fa-IR"/>
    </a:defPPr>
    <a:lvl1pPr marL="0" algn="r" defTabSz="1280160" rtl="1" eaLnBrk="1" latinLnBrk="0" hangingPunct="1">
      <a:defRPr sz="2500" kern="1200">
        <a:solidFill>
          <a:schemeClr val="tx1"/>
        </a:solidFill>
        <a:latin typeface="+mn-lt"/>
        <a:ea typeface="+mn-ea"/>
        <a:cs typeface="+mn-cs"/>
      </a:defRPr>
    </a:lvl1pPr>
    <a:lvl2pPr marL="640080" algn="r" defTabSz="1280160" rtl="1" eaLnBrk="1" latinLnBrk="0" hangingPunct="1">
      <a:defRPr sz="2500" kern="1200">
        <a:solidFill>
          <a:schemeClr val="tx1"/>
        </a:solidFill>
        <a:latin typeface="+mn-lt"/>
        <a:ea typeface="+mn-ea"/>
        <a:cs typeface="+mn-cs"/>
      </a:defRPr>
    </a:lvl2pPr>
    <a:lvl3pPr marL="1280160" algn="r" defTabSz="1280160" rtl="1" eaLnBrk="1" latinLnBrk="0" hangingPunct="1">
      <a:defRPr sz="2500" kern="1200">
        <a:solidFill>
          <a:schemeClr val="tx1"/>
        </a:solidFill>
        <a:latin typeface="+mn-lt"/>
        <a:ea typeface="+mn-ea"/>
        <a:cs typeface="+mn-cs"/>
      </a:defRPr>
    </a:lvl3pPr>
    <a:lvl4pPr marL="1920240" algn="r" defTabSz="1280160" rtl="1" eaLnBrk="1" latinLnBrk="0" hangingPunct="1">
      <a:defRPr sz="2500" kern="1200">
        <a:solidFill>
          <a:schemeClr val="tx1"/>
        </a:solidFill>
        <a:latin typeface="+mn-lt"/>
        <a:ea typeface="+mn-ea"/>
        <a:cs typeface="+mn-cs"/>
      </a:defRPr>
    </a:lvl4pPr>
    <a:lvl5pPr marL="2560320" algn="r" defTabSz="1280160" rtl="1" eaLnBrk="1" latinLnBrk="0" hangingPunct="1">
      <a:defRPr sz="2500" kern="1200">
        <a:solidFill>
          <a:schemeClr val="tx1"/>
        </a:solidFill>
        <a:latin typeface="+mn-lt"/>
        <a:ea typeface="+mn-ea"/>
        <a:cs typeface="+mn-cs"/>
      </a:defRPr>
    </a:lvl5pPr>
    <a:lvl6pPr marL="3200400" algn="r" defTabSz="1280160" rtl="1" eaLnBrk="1" latinLnBrk="0" hangingPunct="1">
      <a:defRPr sz="2500" kern="1200">
        <a:solidFill>
          <a:schemeClr val="tx1"/>
        </a:solidFill>
        <a:latin typeface="+mn-lt"/>
        <a:ea typeface="+mn-ea"/>
        <a:cs typeface="+mn-cs"/>
      </a:defRPr>
    </a:lvl6pPr>
    <a:lvl7pPr marL="3840480" algn="r" defTabSz="1280160" rtl="1" eaLnBrk="1" latinLnBrk="0" hangingPunct="1">
      <a:defRPr sz="2500" kern="1200">
        <a:solidFill>
          <a:schemeClr val="tx1"/>
        </a:solidFill>
        <a:latin typeface="+mn-lt"/>
        <a:ea typeface="+mn-ea"/>
        <a:cs typeface="+mn-cs"/>
      </a:defRPr>
    </a:lvl7pPr>
    <a:lvl8pPr marL="4480560" algn="r" defTabSz="1280160" rtl="1" eaLnBrk="1" latinLnBrk="0" hangingPunct="1">
      <a:defRPr sz="2500" kern="1200">
        <a:solidFill>
          <a:schemeClr val="tx1"/>
        </a:solidFill>
        <a:latin typeface="+mn-lt"/>
        <a:ea typeface="+mn-ea"/>
        <a:cs typeface="+mn-cs"/>
      </a:defRPr>
    </a:lvl8pPr>
    <a:lvl9pPr marL="5120640" algn="r" defTabSz="1280160" rtl="1" eaLnBrk="1" latinLnBrk="0" hangingPunct="1">
      <a:defRPr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p15:clr>
            <a:srgbClr val="A4A3A4"/>
          </p15:clr>
        </p15:guide>
        <p15:guide id="2" pos="30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8" d="100"/>
          <a:sy n="38" d="100"/>
        </p:scale>
        <p:origin x="2262" y="42"/>
      </p:cViewPr>
      <p:guideLst>
        <p:guide orient="horz" pos="4032"/>
        <p:guide pos="302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3976796"/>
            <a:ext cx="8161020" cy="2744046"/>
          </a:xfrm>
        </p:spPr>
        <p:txBody>
          <a:bodyPr/>
          <a:lstStyle/>
          <a:p>
            <a:r>
              <a:rPr lang="en-US" smtClean="0"/>
              <a:t>Click to edit Master title style</a:t>
            </a:r>
            <a:endParaRPr lang="fa-IR"/>
          </a:p>
        </p:txBody>
      </p:sp>
      <p:sp>
        <p:nvSpPr>
          <p:cNvPr id="3" name="Subtitle 2"/>
          <p:cNvSpPr>
            <a:spLocks noGrp="1"/>
          </p:cNvSpPr>
          <p:nvPr>
            <p:ph type="subTitle" idx="1"/>
          </p:nvPr>
        </p:nvSpPr>
        <p:spPr>
          <a:xfrm>
            <a:off x="1440180" y="7254240"/>
            <a:ext cx="6720840" cy="327152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CC78EB83-9349-426F-B126-78A4711E16C2}" type="datetimeFigureOut">
              <a:rPr lang="fa-IR" smtClean="0"/>
              <a:t>04/10/1443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661BD65-5E96-47CC-AC99-5B46D4CBC2AC}" type="slidenum">
              <a:rPr lang="fa-IR" smtClean="0"/>
              <a:t>‹#›</a:t>
            </a:fld>
            <a:endParaRPr lang="fa-IR"/>
          </a:p>
        </p:txBody>
      </p:sp>
    </p:spTree>
    <p:extLst>
      <p:ext uri="{BB962C8B-B14F-4D97-AF65-F5344CB8AC3E}">
        <p14:creationId xmlns:p14="http://schemas.microsoft.com/office/powerpoint/2010/main" val="3475830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CC78EB83-9349-426F-B126-78A4711E16C2}" type="datetimeFigureOut">
              <a:rPr lang="fa-IR" smtClean="0"/>
              <a:t>04/10/1443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661BD65-5E96-47CC-AC99-5B46D4CBC2AC}" type="slidenum">
              <a:rPr lang="fa-IR" smtClean="0"/>
              <a:t>‹#›</a:t>
            </a:fld>
            <a:endParaRPr lang="fa-IR"/>
          </a:p>
        </p:txBody>
      </p:sp>
    </p:spTree>
    <p:extLst>
      <p:ext uri="{BB962C8B-B14F-4D97-AF65-F5344CB8AC3E}">
        <p14:creationId xmlns:p14="http://schemas.microsoft.com/office/powerpoint/2010/main" val="1958495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60870" y="512660"/>
            <a:ext cx="2160270" cy="10922846"/>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80060" y="512660"/>
            <a:ext cx="6320790" cy="1092284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CC78EB83-9349-426F-B126-78A4711E16C2}" type="datetimeFigureOut">
              <a:rPr lang="fa-IR" smtClean="0"/>
              <a:t>04/10/1443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661BD65-5E96-47CC-AC99-5B46D4CBC2AC}" type="slidenum">
              <a:rPr lang="fa-IR" smtClean="0"/>
              <a:t>‹#›</a:t>
            </a:fld>
            <a:endParaRPr lang="fa-IR"/>
          </a:p>
        </p:txBody>
      </p:sp>
    </p:spTree>
    <p:extLst>
      <p:ext uri="{BB962C8B-B14F-4D97-AF65-F5344CB8AC3E}">
        <p14:creationId xmlns:p14="http://schemas.microsoft.com/office/powerpoint/2010/main" val="4260861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CC78EB83-9349-426F-B126-78A4711E16C2}" type="datetimeFigureOut">
              <a:rPr lang="fa-IR" smtClean="0"/>
              <a:t>04/10/1443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661BD65-5E96-47CC-AC99-5B46D4CBC2AC}" type="slidenum">
              <a:rPr lang="fa-IR" smtClean="0"/>
              <a:t>‹#›</a:t>
            </a:fld>
            <a:endParaRPr lang="fa-IR"/>
          </a:p>
        </p:txBody>
      </p:sp>
    </p:spTree>
    <p:extLst>
      <p:ext uri="{BB962C8B-B14F-4D97-AF65-F5344CB8AC3E}">
        <p14:creationId xmlns:p14="http://schemas.microsoft.com/office/powerpoint/2010/main" val="4125898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58429" y="8226214"/>
            <a:ext cx="8161020" cy="2542540"/>
          </a:xfrm>
        </p:spPr>
        <p:txBody>
          <a:bodyPr anchor="t"/>
          <a:lstStyle>
            <a:lvl1pPr algn="r">
              <a:defRPr sz="5600" b="1" cap="all"/>
            </a:lvl1pPr>
          </a:lstStyle>
          <a:p>
            <a:r>
              <a:rPr lang="en-US" smtClean="0"/>
              <a:t>Click to edit Master title style</a:t>
            </a:r>
            <a:endParaRPr lang="fa-IR"/>
          </a:p>
        </p:txBody>
      </p:sp>
      <p:sp>
        <p:nvSpPr>
          <p:cNvPr id="3" name="Text Placeholder 2"/>
          <p:cNvSpPr>
            <a:spLocks noGrp="1"/>
          </p:cNvSpPr>
          <p:nvPr>
            <p:ph type="body" idx="1"/>
          </p:nvPr>
        </p:nvSpPr>
        <p:spPr>
          <a:xfrm>
            <a:off x="758429" y="5425866"/>
            <a:ext cx="8161020" cy="2800349"/>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78EB83-9349-426F-B126-78A4711E16C2}" type="datetimeFigureOut">
              <a:rPr lang="fa-IR" smtClean="0"/>
              <a:t>04/10/1443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661BD65-5E96-47CC-AC99-5B46D4CBC2AC}" type="slidenum">
              <a:rPr lang="fa-IR" smtClean="0"/>
              <a:t>‹#›</a:t>
            </a:fld>
            <a:endParaRPr lang="fa-IR"/>
          </a:p>
        </p:txBody>
      </p:sp>
    </p:spTree>
    <p:extLst>
      <p:ext uri="{BB962C8B-B14F-4D97-AF65-F5344CB8AC3E}">
        <p14:creationId xmlns:p14="http://schemas.microsoft.com/office/powerpoint/2010/main" val="2484079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80060" y="2987042"/>
            <a:ext cx="4240530" cy="8448464"/>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880610" y="2987042"/>
            <a:ext cx="4240530" cy="8448464"/>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CC78EB83-9349-426F-B126-78A4711E16C2}" type="datetimeFigureOut">
              <a:rPr lang="fa-IR" smtClean="0"/>
              <a:t>04/10/1443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661BD65-5E96-47CC-AC99-5B46D4CBC2AC}" type="slidenum">
              <a:rPr lang="fa-IR" smtClean="0"/>
              <a:t>‹#›</a:t>
            </a:fld>
            <a:endParaRPr lang="fa-IR"/>
          </a:p>
        </p:txBody>
      </p:sp>
    </p:spTree>
    <p:extLst>
      <p:ext uri="{BB962C8B-B14F-4D97-AF65-F5344CB8AC3E}">
        <p14:creationId xmlns:p14="http://schemas.microsoft.com/office/powerpoint/2010/main" val="982909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80061" y="2865544"/>
            <a:ext cx="4242197"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en-US" smtClean="0"/>
              <a:t>Click to edit Master text styles</a:t>
            </a:r>
          </a:p>
        </p:txBody>
      </p:sp>
      <p:sp>
        <p:nvSpPr>
          <p:cNvPr id="4" name="Content Placeholder 3"/>
          <p:cNvSpPr>
            <a:spLocks noGrp="1"/>
          </p:cNvSpPr>
          <p:nvPr>
            <p:ph sz="half" idx="2"/>
          </p:nvPr>
        </p:nvSpPr>
        <p:spPr>
          <a:xfrm>
            <a:off x="480061" y="4059766"/>
            <a:ext cx="4242197"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877278" y="2865544"/>
            <a:ext cx="4243863"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en-US" smtClean="0"/>
              <a:t>Click to edit Master text styles</a:t>
            </a:r>
          </a:p>
        </p:txBody>
      </p:sp>
      <p:sp>
        <p:nvSpPr>
          <p:cNvPr id="6" name="Content Placeholder 5"/>
          <p:cNvSpPr>
            <a:spLocks noGrp="1"/>
          </p:cNvSpPr>
          <p:nvPr>
            <p:ph sz="quarter" idx="4"/>
          </p:nvPr>
        </p:nvSpPr>
        <p:spPr>
          <a:xfrm>
            <a:off x="4877278" y="4059766"/>
            <a:ext cx="4243863"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CC78EB83-9349-426F-B126-78A4711E16C2}" type="datetimeFigureOut">
              <a:rPr lang="fa-IR" smtClean="0"/>
              <a:t>04/10/1443</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C661BD65-5E96-47CC-AC99-5B46D4CBC2AC}" type="slidenum">
              <a:rPr lang="fa-IR" smtClean="0"/>
              <a:t>‹#›</a:t>
            </a:fld>
            <a:endParaRPr lang="fa-IR"/>
          </a:p>
        </p:txBody>
      </p:sp>
    </p:spTree>
    <p:extLst>
      <p:ext uri="{BB962C8B-B14F-4D97-AF65-F5344CB8AC3E}">
        <p14:creationId xmlns:p14="http://schemas.microsoft.com/office/powerpoint/2010/main" val="935317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CC78EB83-9349-426F-B126-78A4711E16C2}" type="datetimeFigureOut">
              <a:rPr lang="fa-IR" smtClean="0"/>
              <a:t>04/10/1443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C661BD65-5E96-47CC-AC99-5B46D4CBC2AC}" type="slidenum">
              <a:rPr lang="fa-IR" smtClean="0"/>
              <a:t>‹#›</a:t>
            </a:fld>
            <a:endParaRPr lang="fa-IR"/>
          </a:p>
        </p:txBody>
      </p:sp>
    </p:spTree>
    <p:extLst>
      <p:ext uri="{BB962C8B-B14F-4D97-AF65-F5344CB8AC3E}">
        <p14:creationId xmlns:p14="http://schemas.microsoft.com/office/powerpoint/2010/main" val="1194302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78EB83-9349-426F-B126-78A4711E16C2}" type="datetimeFigureOut">
              <a:rPr lang="fa-IR" smtClean="0"/>
              <a:t>04/10/1443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C661BD65-5E96-47CC-AC99-5B46D4CBC2AC}" type="slidenum">
              <a:rPr lang="fa-IR" smtClean="0"/>
              <a:t>‹#›</a:t>
            </a:fld>
            <a:endParaRPr lang="fa-IR"/>
          </a:p>
        </p:txBody>
      </p:sp>
    </p:spTree>
    <p:extLst>
      <p:ext uri="{BB962C8B-B14F-4D97-AF65-F5344CB8AC3E}">
        <p14:creationId xmlns:p14="http://schemas.microsoft.com/office/powerpoint/2010/main" val="2713572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0061" y="509694"/>
            <a:ext cx="3158729" cy="2169160"/>
          </a:xfrm>
        </p:spPr>
        <p:txBody>
          <a:bodyPr anchor="b"/>
          <a:lstStyle>
            <a:lvl1pPr algn="r">
              <a:defRPr sz="2800" b="1"/>
            </a:lvl1pPr>
          </a:lstStyle>
          <a:p>
            <a:r>
              <a:rPr lang="en-US" smtClean="0"/>
              <a:t>Click to edit Master title style</a:t>
            </a:r>
            <a:endParaRPr lang="fa-IR"/>
          </a:p>
        </p:txBody>
      </p:sp>
      <p:sp>
        <p:nvSpPr>
          <p:cNvPr id="3" name="Content Placeholder 2"/>
          <p:cNvSpPr>
            <a:spLocks noGrp="1"/>
          </p:cNvSpPr>
          <p:nvPr>
            <p:ph idx="1"/>
          </p:nvPr>
        </p:nvSpPr>
        <p:spPr>
          <a:xfrm>
            <a:off x="3753803" y="509695"/>
            <a:ext cx="5367338" cy="10925811"/>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80061" y="2678855"/>
            <a:ext cx="3158729" cy="8756651"/>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78EB83-9349-426F-B126-78A4711E16C2}" type="datetimeFigureOut">
              <a:rPr lang="fa-IR" smtClean="0"/>
              <a:t>04/10/1443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661BD65-5E96-47CC-AC99-5B46D4CBC2AC}" type="slidenum">
              <a:rPr lang="fa-IR" smtClean="0"/>
              <a:t>‹#›</a:t>
            </a:fld>
            <a:endParaRPr lang="fa-IR"/>
          </a:p>
        </p:txBody>
      </p:sp>
    </p:spTree>
    <p:extLst>
      <p:ext uri="{BB962C8B-B14F-4D97-AF65-F5344CB8AC3E}">
        <p14:creationId xmlns:p14="http://schemas.microsoft.com/office/powerpoint/2010/main" val="1292896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1902" y="8961121"/>
            <a:ext cx="5760720" cy="1057911"/>
          </a:xfrm>
        </p:spPr>
        <p:txBody>
          <a:bodyPr anchor="b"/>
          <a:lstStyle>
            <a:lvl1pPr algn="r">
              <a:defRPr sz="2800" b="1"/>
            </a:lvl1pPr>
          </a:lstStyle>
          <a:p>
            <a:r>
              <a:rPr lang="en-US" smtClean="0"/>
              <a:t>Click to edit Master title style</a:t>
            </a:r>
            <a:endParaRPr lang="fa-IR"/>
          </a:p>
        </p:txBody>
      </p:sp>
      <p:sp>
        <p:nvSpPr>
          <p:cNvPr id="3" name="Picture Placeholder 2"/>
          <p:cNvSpPr>
            <a:spLocks noGrp="1"/>
          </p:cNvSpPr>
          <p:nvPr>
            <p:ph type="pic" idx="1"/>
          </p:nvPr>
        </p:nvSpPr>
        <p:spPr>
          <a:xfrm>
            <a:off x="1881902" y="1143846"/>
            <a:ext cx="5760720" cy="768096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lang="fa-IR"/>
          </a:p>
        </p:txBody>
      </p:sp>
      <p:sp>
        <p:nvSpPr>
          <p:cNvPr id="4" name="Text Placeholder 3"/>
          <p:cNvSpPr>
            <a:spLocks noGrp="1"/>
          </p:cNvSpPr>
          <p:nvPr>
            <p:ph type="body" sz="half" idx="2"/>
          </p:nvPr>
        </p:nvSpPr>
        <p:spPr>
          <a:xfrm>
            <a:off x="1881902" y="10019032"/>
            <a:ext cx="5760720" cy="1502409"/>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78EB83-9349-426F-B126-78A4711E16C2}" type="datetimeFigureOut">
              <a:rPr lang="fa-IR" smtClean="0"/>
              <a:t>04/10/1443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661BD65-5E96-47CC-AC99-5B46D4CBC2AC}" type="slidenum">
              <a:rPr lang="fa-IR" smtClean="0"/>
              <a:t>‹#›</a:t>
            </a:fld>
            <a:endParaRPr lang="fa-IR"/>
          </a:p>
        </p:txBody>
      </p:sp>
    </p:spTree>
    <p:extLst>
      <p:ext uri="{BB962C8B-B14F-4D97-AF65-F5344CB8AC3E}">
        <p14:creationId xmlns:p14="http://schemas.microsoft.com/office/powerpoint/2010/main" val="895333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80060" y="512658"/>
            <a:ext cx="8641080" cy="2133600"/>
          </a:xfrm>
          <a:prstGeom prst="rect">
            <a:avLst/>
          </a:prstGeom>
        </p:spPr>
        <p:txBody>
          <a:bodyPr vert="horz" lIns="128016" tIns="64008" rIns="128016" bIns="64008"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80060" y="2987042"/>
            <a:ext cx="8641080" cy="8448464"/>
          </a:xfrm>
          <a:prstGeom prst="rect">
            <a:avLst/>
          </a:prstGeom>
        </p:spPr>
        <p:txBody>
          <a:bodyPr vert="horz" lIns="128016" tIns="64008" rIns="128016" bIns="64008"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880860" y="11865188"/>
            <a:ext cx="2240280" cy="681566"/>
          </a:xfrm>
          <a:prstGeom prst="rect">
            <a:avLst/>
          </a:prstGeom>
        </p:spPr>
        <p:txBody>
          <a:bodyPr vert="horz" lIns="128016" tIns="64008" rIns="128016" bIns="64008" rtlCol="1" anchor="ctr"/>
          <a:lstStyle>
            <a:lvl1pPr algn="r">
              <a:defRPr sz="1700">
                <a:solidFill>
                  <a:schemeClr val="tx1">
                    <a:tint val="75000"/>
                  </a:schemeClr>
                </a:solidFill>
              </a:defRPr>
            </a:lvl1pPr>
          </a:lstStyle>
          <a:p>
            <a:fld id="{CC78EB83-9349-426F-B126-78A4711E16C2}" type="datetimeFigureOut">
              <a:rPr lang="fa-IR" smtClean="0"/>
              <a:t>04/10/1443</a:t>
            </a:fld>
            <a:endParaRPr lang="fa-IR"/>
          </a:p>
        </p:txBody>
      </p:sp>
      <p:sp>
        <p:nvSpPr>
          <p:cNvPr id="5" name="Footer Placeholder 4"/>
          <p:cNvSpPr>
            <a:spLocks noGrp="1"/>
          </p:cNvSpPr>
          <p:nvPr>
            <p:ph type="ftr" sz="quarter" idx="3"/>
          </p:nvPr>
        </p:nvSpPr>
        <p:spPr>
          <a:xfrm>
            <a:off x="3280410" y="11865188"/>
            <a:ext cx="3040380" cy="681566"/>
          </a:xfrm>
          <a:prstGeom prst="rect">
            <a:avLst/>
          </a:prstGeom>
        </p:spPr>
        <p:txBody>
          <a:bodyPr vert="horz" lIns="128016" tIns="64008" rIns="128016" bIns="64008" rtlCol="1" anchor="ctr"/>
          <a:lstStyle>
            <a:lvl1pPr algn="ctr">
              <a:defRPr sz="17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80060" y="11865188"/>
            <a:ext cx="2240280" cy="681566"/>
          </a:xfrm>
          <a:prstGeom prst="rect">
            <a:avLst/>
          </a:prstGeom>
        </p:spPr>
        <p:txBody>
          <a:bodyPr vert="horz" lIns="128016" tIns="64008" rIns="128016" bIns="64008" rtlCol="1" anchor="ctr"/>
          <a:lstStyle>
            <a:lvl1pPr algn="l">
              <a:defRPr sz="1700">
                <a:solidFill>
                  <a:schemeClr val="tx1">
                    <a:tint val="75000"/>
                  </a:schemeClr>
                </a:solidFill>
              </a:defRPr>
            </a:lvl1pPr>
          </a:lstStyle>
          <a:p>
            <a:fld id="{C661BD65-5E96-47CC-AC99-5B46D4CBC2AC}" type="slidenum">
              <a:rPr lang="fa-IR" smtClean="0"/>
              <a:t>‹#›</a:t>
            </a:fld>
            <a:endParaRPr lang="fa-IR"/>
          </a:p>
        </p:txBody>
      </p:sp>
    </p:spTree>
    <p:extLst>
      <p:ext uri="{BB962C8B-B14F-4D97-AF65-F5344CB8AC3E}">
        <p14:creationId xmlns:p14="http://schemas.microsoft.com/office/powerpoint/2010/main" val="42456813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1" eaLnBrk="1" latinLnBrk="0" hangingPunct="1">
        <a:spcBef>
          <a:spcPct val="0"/>
        </a:spcBef>
        <a:buNone/>
        <a:defRPr sz="6200" kern="1200">
          <a:solidFill>
            <a:schemeClr val="tx1"/>
          </a:solidFill>
          <a:latin typeface="+mj-lt"/>
          <a:ea typeface="+mj-ea"/>
          <a:cs typeface="+mj-cs"/>
        </a:defRPr>
      </a:lvl1pPr>
    </p:titleStyle>
    <p:bodyStyle>
      <a:lvl1pPr marL="480060" indent="-480060" algn="r" defTabSz="1280160" rtl="1" eaLnBrk="1" latinLnBrk="0" hangingPunct="1">
        <a:spcBef>
          <a:spcPct val="20000"/>
        </a:spcBef>
        <a:buFont typeface="Arial" panose="020B0604020202020204" pitchFamily="34" charset="0"/>
        <a:buChar char="•"/>
        <a:defRPr sz="4500" kern="1200">
          <a:solidFill>
            <a:schemeClr val="tx1"/>
          </a:solidFill>
          <a:latin typeface="+mn-lt"/>
          <a:ea typeface="+mn-ea"/>
          <a:cs typeface="+mn-cs"/>
        </a:defRPr>
      </a:lvl1pPr>
      <a:lvl2pPr marL="1040130" indent="-400050" algn="r" defTabSz="1280160" rtl="1" eaLnBrk="1" latinLnBrk="0" hangingPunct="1">
        <a:spcBef>
          <a:spcPct val="20000"/>
        </a:spcBef>
        <a:buFont typeface="Arial" panose="020B0604020202020204" pitchFamily="34" charset="0"/>
        <a:buChar char="–"/>
        <a:defRPr sz="3900" kern="1200">
          <a:solidFill>
            <a:schemeClr val="tx1"/>
          </a:solidFill>
          <a:latin typeface="+mn-lt"/>
          <a:ea typeface="+mn-ea"/>
          <a:cs typeface="+mn-cs"/>
        </a:defRPr>
      </a:lvl2pPr>
      <a:lvl3pPr marL="1600200" indent="-320040" algn="r" defTabSz="1280160" rtl="1" eaLnBrk="1" latinLnBrk="0" hangingPunct="1">
        <a:spcBef>
          <a:spcPct val="20000"/>
        </a:spcBef>
        <a:buFont typeface="Arial" panose="020B0604020202020204" pitchFamily="34" charset="0"/>
        <a:buChar char="•"/>
        <a:defRPr sz="3400" kern="1200">
          <a:solidFill>
            <a:schemeClr val="tx1"/>
          </a:solidFill>
          <a:latin typeface="+mn-lt"/>
          <a:ea typeface="+mn-ea"/>
          <a:cs typeface="+mn-cs"/>
        </a:defRPr>
      </a:lvl3pPr>
      <a:lvl4pPr marL="2240280" indent="-320040" algn="r" defTabSz="128016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4pPr>
      <a:lvl5pPr marL="2880360" indent="-320040" algn="r" defTabSz="128016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5pPr>
      <a:lvl6pPr marL="3520440" indent="-320040" algn="r" defTabSz="128016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6pPr>
      <a:lvl7pPr marL="4160520" indent="-320040" algn="r" defTabSz="128016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7pPr>
      <a:lvl8pPr marL="4800600" indent="-320040" algn="r" defTabSz="128016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8pPr>
      <a:lvl9pPr marL="5440680" indent="-320040" algn="r" defTabSz="128016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9pPr>
    </p:bodyStyle>
    <p:otherStyle>
      <a:defPPr>
        <a:defRPr lang="fa-IR"/>
      </a:defPPr>
      <a:lvl1pPr marL="0" algn="r" defTabSz="1280160" rtl="1" eaLnBrk="1" latinLnBrk="0" hangingPunct="1">
        <a:defRPr sz="2500" kern="1200">
          <a:solidFill>
            <a:schemeClr val="tx1"/>
          </a:solidFill>
          <a:latin typeface="+mn-lt"/>
          <a:ea typeface="+mn-ea"/>
          <a:cs typeface="+mn-cs"/>
        </a:defRPr>
      </a:lvl1pPr>
      <a:lvl2pPr marL="640080" algn="r" defTabSz="1280160" rtl="1" eaLnBrk="1" latinLnBrk="0" hangingPunct="1">
        <a:defRPr sz="2500" kern="1200">
          <a:solidFill>
            <a:schemeClr val="tx1"/>
          </a:solidFill>
          <a:latin typeface="+mn-lt"/>
          <a:ea typeface="+mn-ea"/>
          <a:cs typeface="+mn-cs"/>
        </a:defRPr>
      </a:lvl2pPr>
      <a:lvl3pPr marL="1280160" algn="r" defTabSz="1280160" rtl="1" eaLnBrk="1" latinLnBrk="0" hangingPunct="1">
        <a:defRPr sz="2500" kern="1200">
          <a:solidFill>
            <a:schemeClr val="tx1"/>
          </a:solidFill>
          <a:latin typeface="+mn-lt"/>
          <a:ea typeface="+mn-ea"/>
          <a:cs typeface="+mn-cs"/>
        </a:defRPr>
      </a:lvl3pPr>
      <a:lvl4pPr marL="1920240" algn="r" defTabSz="1280160" rtl="1" eaLnBrk="1" latinLnBrk="0" hangingPunct="1">
        <a:defRPr sz="2500" kern="1200">
          <a:solidFill>
            <a:schemeClr val="tx1"/>
          </a:solidFill>
          <a:latin typeface="+mn-lt"/>
          <a:ea typeface="+mn-ea"/>
          <a:cs typeface="+mn-cs"/>
        </a:defRPr>
      </a:lvl4pPr>
      <a:lvl5pPr marL="2560320" algn="r" defTabSz="1280160" rtl="1" eaLnBrk="1" latinLnBrk="0" hangingPunct="1">
        <a:defRPr sz="2500" kern="1200">
          <a:solidFill>
            <a:schemeClr val="tx1"/>
          </a:solidFill>
          <a:latin typeface="+mn-lt"/>
          <a:ea typeface="+mn-ea"/>
          <a:cs typeface="+mn-cs"/>
        </a:defRPr>
      </a:lvl5pPr>
      <a:lvl6pPr marL="3200400" algn="r" defTabSz="1280160" rtl="1" eaLnBrk="1" latinLnBrk="0" hangingPunct="1">
        <a:defRPr sz="2500" kern="1200">
          <a:solidFill>
            <a:schemeClr val="tx1"/>
          </a:solidFill>
          <a:latin typeface="+mn-lt"/>
          <a:ea typeface="+mn-ea"/>
          <a:cs typeface="+mn-cs"/>
        </a:defRPr>
      </a:lvl6pPr>
      <a:lvl7pPr marL="3840480" algn="r" defTabSz="1280160" rtl="1" eaLnBrk="1" latinLnBrk="0" hangingPunct="1">
        <a:defRPr sz="2500" kern="1200">
          <a:solidFill>
            <a:schemeClr val="tx1"/>
          </a:solidFill>
          <a:latin typeface="+mn-lt"/>
          <a:ea typeface="+mn-ea"/>
          <a:cs typeface="+mn-cs"/>
        </a:defRPr>
      </a:lvl7pPr>
      <a:lvl8pPr marL="4480560" algn="r" defTabSz="1280160" rtl="1" eaLnBrk="1" latinLnBrk="0" hangingPunct="1">
        <a:defRPr sz="2500" kern="1200">
          <a:solidFill>
            <a:schemeClr val="tx1"/>
          </a:solidFill>
          <a:latin typeface="+mn-lt"/>
          <a:ea typeface="+mn-ea"/>
          <a:cs typeface="+mn-cs"/>
        </a:defRPr>
      </a:lvl8pPr>
      <a:lvl9pPr marL="5120640" algn="r" defTabSz="1280160" rtl="1" eaLnBrk="1" latinLnBrk="0" hangingPunct="1">
        <a:defRPr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fa.wikipedia.org/wiki/%DA%A9%D9%84%D8%A7%DA%98%D9%86"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3031" y="-65112"/>
            <a:ext cx="10692109" cy="15120000"/>
          </a:xfrm>
          <a:prstGeom prst="rect">
            <a:avLst/>
          </a:prstGeom>
        </p:spPr>
      </p:pic>
      <p:sp>
        <p:nvSpPr>
          <p:cNvPr id="8" name="TextBox 7"/>
          <p:cNvSpPr txBox="1"/>
          <p:nvPr/>
        </p:nvSpPr>
        <p:spPr>
          <a:xfrm>
            <a:off x="4803739" y="1576264"/>
            <a:ext cx="4677381" cy="1440160"/>
          </a:xfrm>
          <a:prstGeom prst="rect">
            <a:avLst/>
          </a:prstGeom>
          <a:noFill/>
        </p:spPr>
        <p:txBody>
          <a:bodyPr wrap="square" rtlCol="1">
            <a:spAutoFit/>
          </a:bodyPr>
          <a:lstStyle/>
          <a:p>
            <a:endParaRPr lang="fa-IR" dirty="0"/>
          </a:p>
        </p:txBody>
      </p:sp>
      <p:sp>
        <p:nvSpPr>
          <p:cNvPr id="9" name="TextBox 8"/>
          <p:cNvSpPr txBox="1"/>
          <p:nvPr/>
        </p:nvSpPr>
        <p:spPr>
          <a:xfrm>
            <a:off x="1632248" y="4240560"/>
            <a:ext cx="8709830" cy="2246769"/>
          </a:xfrm>
          <a:prstGeom prst="rect">
            <a:avLst/>
          </a:prstGeom>
          <a:noFill/>
          <a:ln>
            <a:solidFill>
              <a:schemeClr val="tx1"/>
            </a:solidFill>
            <a:prstDash val="sysDot"/>
          </a:ln>
        </p:spPr>
        <p:txBody>
          <a:bodyPr wrap="square" rtlCol="1">
            <a:spAutoFit/>
          </a:bodyPr>
          <a:lstStyle/>
          <a:p>
            <a:pPr algn="just"/>
            <a:r>
              <a:rPr lang="fa-IR" sz="1400" dirty="0">
                <a:cs typeface="B Nazanin" panose="00000400000000000000" pitchFamily="2" charset="-78"/>
              </a:rPr>
              <a:t>کلاژن یک پروتئین فیبری و حمایت کننده است . در استخوان ، غضروف ، تاندون ، رباط و پوست یافت می شود. به سلول های پوست کمک می کند تا به یکدیگر بچسبند و همچنین به پوست خاصیت استحکام و ارتجاعی می بخشد. تولید کلاژن با افزایش سن کاهش می یابد و منجر به چین و چروک و افتادگی پوست می شود. مشکلاتی چون جای زخم و اسکار ها علاوه بر اینکه سطح ایمنی پوست را پایین می اورد اعتماد به نفس انسان را نیز کاهش می دهند . زخم پوستی اسیب به سطح پوست است که اغلب توسط یک جسم نوک تیز ایجاد می شود. زخم های پوستی اگر درمان نشوند ممکن است بر بافت های نرم زیر پوست اثر بگذارند و منجر بع عفونت شوند. هنگاهی که درم ( یا لایه ی عمیق تر پوست اسیب می بیند جای زخم ایجاد می شود. بدن فیبر های کلاژن جدیدی تشکیل می دهد تا اسیب را ترمیم کند و در نتیجه یک اسکار ایجاد می شود. بیشتر اسکارها به مرور زمان محو می شوند و مشکلات سلامتی طولانی مدت ایجاد نمی کنند. نحوه تغییر اسکار به محل ، اندازه و نوع ان بستگی دارد. یک جای زخم ممکن است ان قدر محو شود که به سختی بتوان جای ان را دید  اما برخی از اسکار ها ماه ها یا سال ها بعد مشکل ایجاد می کنند. از این رو ما بر ان شدیم تا  با استفاده از پوست ماهی  هوور که منبع غنی از کلاژن  می با شد و گیاه سریش ایرانی  ماسک ژلاتینی پوستی را تهیه کنیم که بتواند در تسریع بهبود اسکار به افرادی که دچار این مشکل هستند کمک کند و همچنین استفاده از مواد کاملا گیاهی در ساخت این ماسک پوستی عوارض ناشی از مصرف مواد شیمیایی و حساسیت زا بودن ان ها را  بر روی برخی از افراد کاهش می </a:t>
            </a:r>
            <a:r>
              <a:rPr lang="fa-IR" sz="1400" dirty="0" smtClean="0">
                <a:cs typeface="B Nazanin" panose="00000400000000000000" pitchFamily="2" charset="-78"/>
              </a:rPr>
              <a:t>دهد.(1)</a:t>
            </a:r>
            <a:endParaRPr lang="en-US" sz="1400" dirty="0">
              <a:cs typeface="B Nazanin" panose="00000400000000000000" pitchFamily="2" charset="-78"/>
            </a:endParaRPr>
          </a:p>
        </p:txBody>
      </p:sp>
      <p:sp>
        <p:nvSpPr>
          <p:cNvPr id="11" name="TextBox 10"/>
          <p:cNvSpPr txBox="1"/>
          <p:nvPr/>
        </p:nvSpPr>
        <p:spPr>
          <a:xfrm>
            <a:off x="4788346" y="1677596"/>
            <a:ext cx="5514760" cy="2123658"/>
          </a:xfrm>
          <a:prstGeom prst="rect">
            <a:avLst/>
          </a:prstGeom>
          <a:noFill/>
          <a:ln>
            <a:solidFill>
              <a:schemeClr val="tx1"/>
            </a:solidFill>
            <a:prstDash val="sysDot"/>
          </a:ln>
        </p:spPr>
        <p:txBody>
          <a:bodyPr wrap="square" rtlCol="1">
            <a:spAutoFit/>
          </a:bodyPr>
          <a:lstStyle/>
          <a:p>
            <a:pPr algn="just"/>
            <a:r>
              <a:rPr lang="fa-IR" sz="1200" dirty="0">
                <a:cs typeface="B Nazanin" panose="00000400000000000000" pitchFamily="2" charset="-78"/>
              </a:rPr>
              <a:t>پوست یکی از وسیع ترین بافت های بدن است. ساختار پوست به دلیل وسعتی که دارد بسیار پیچیده می باشد. به طور کلی 4 عامل بر روی پوست تاثیر می گذارند که عبارتند از : وراثت ، محیط ، سن و عامل مراقبت از پوست. پوست خوب باید نرم ، لطیف، بدون لک بوده و رنگ ان یکنواخت </a:t>
            </a:r>
            <a:r>
              <a:rPr lang="fa-IR" sz="1200" dirty="0" smtClean="0">
                <a:cs typeface="B Nazanin" panose="00000400000000000000" pitchFamily="2" charset="-78"/>
              </a:rPr>
              <a:t>باشد.اصلی </a:t>
            </a:r>
            <a:r>
              <a:rPr lang="fa-IR" sz="1200" dirty="0">
                <a:cs typeface="B Nazanin" panose="00000400000000000000" pitchFamily="2" charset="-78"/>
              </a:rPr>
              <a:t>سطح پوست را یک پروتئین محکم به نام کراتین تشکیل می دهد ، کراتین در موها و ناخن ها هم وجود دارد. پوست تشکیل یک سد بسیار موثری را در مقابل ورود میکروب ها و مواد مضر به داخل بدن  می دهد.</a:t>
            </a:r>
          </a:p>
          <a:p>
            <a:pPr algn="just"/>
            <a:r>
              <a:rPr lang="fa-IR" sz="1200" dirty="0">
                <a:cs typeface="B Nazanin" panose="00000400000000000000" pitchFamily="2" charset="-78"/>
              </a:rPr>
              <a:t>کلاژن فراوان ترین پروتئین موجود در بدن انسان است که در محیط خارج از سلول وجود </a:t>
            </a:r>
            <a:r>
              <a:rPr lang="fa-IR" sz="1200" dirty="0" smtClean="0">
                <a:cs typeface="B Nazanin" panose="00000400000000000000" pitchFamily="2" charset="-78"/>
              </a:rPr>
              <a:t>دارد. </a:t>
            </a:r>
            <a:r>
              <a:rPr lang="fa-IR" sz="1200" dirty="0">
                <a:cs typeface="B Nazanin" panose="00000400000000000000" pitchFamily="2" charset="-78"/>
              </a:rPr>
              <a:t>فواید کلاژن بسیار زیاد است و در ارتباط با پوست می توان گفت: این پروتئین می تواند به استحکام و کشتسانی پوست کمک کند ضمن ان که جایگزینی سلول های مرده پوست هم به عهده این ماده است.</a:t>
            </a:r>
          </a:p>
          <a:p>
            <a:pPr algn="just"/>
            <a:r>
              <a:rPr lang="fa-IR" sz="1200" dirty="0">
                <a:cs typeface="B Nazanin" panose="00000400000000000000" pitchFamily="2" charset="-78"/>
              </a:rPr>
              <a:t>کلاژن ها مولکول هایی هستند که قابلیت جذب مجدد توسط بدن را دارند، این بدان معناست که این پروتئین ها می توانند شکسته شده ،تغییر یافته و دوباره جذب بدن شوند. به همین دلیل است که از کلاژن ها در زمینه های مختلف پزشکی و مراقبت های زیبایی استفاده می شود.</a:t>
            </a:r>
          </a:p>
        </p:txBody>
      </p:sp>
      <p:sp>
        <p:nvSpPr>
          <p:cNvPr id="12" name="TextBox 11"/>
          <p:cNvSpPr txBox="1"/>
          <p:nvPr/>
        </p:nvSpPr>
        <p:spPr>
          <a:xfrm>
            <a:off x="3955498" y="527675"/>
            <a:ext cx="5546185" cy="646331"/>
          </a:xfrm>
          <a:prstGeom prst="rect">
            <a:avLst/>
          </a:prstGeom>
          <a:noFill/>
          <a:ln>
            <a:solidFill>
              <a:schemeClr val="tx1"/>
            </a:solidFill>
            <a:prstDash val="sysDot"/>
          </a:ln>
        </p:spPr>
        <p:txBody>
          <a:bodyPr wrap="square" rtlCol="1">
            <a:spAutoFit/>
          </a:bodyPr>
          <a:lstStyle/>
          <a:p>
            <a:r>
              <a:rPr lang="fa-IR" sz="1800" dirty="0" smtClean="0">
                <a:cs typeface="B Nazanin" panose="00000400000000000000" pitchFamily="2" charset="-78"/>
              </a:rPr>
              <a:t>ساخت </a:t>
            </a:r>
            <a:r>
              <a:rPr lang="fa-IR" sz="1800" dirty="0">
                <a:cs typeface="B Nazanin" panose="00000400000000000000" pitchFamily="2" charset="-78"/>
              </a:rPr>
              <a:t>ژلاتین </a:t>
            </a:r>
            <a:r>
              <a:rPr lang="fa-IR" sz="1800" dirty="0" smtClean="0">
                <a:cs typeface="B Nazanin" panose="00000400000000000000" pitchFamily="2" charset="-78"/>
              </a:rPr>
              <a:t>پوستی توسط </a:t>
            </a:r>
            <a:r>
              <a:rPr lang="fa-IR" sz="1800" dirty="0">
                <a:cs typeface="B Nazanin" panose="00000400000000000000" pitchFamily="2" charset="-78"/>
              </a:rPr>
              <a:t>ضایعات ماهی و </a:t>
            </a:r>
            <a:r>
              <a:rPr lang="fa-IR" sz="1800" dirty="0" smtClean="0">
                <a:cs typeface="B Nazanin" panose="00000400000000000000" pitchFamily="2" charset="-78"/>
              </a:rPr>
              <a:t>ترکیب </a:t>
            </a:r>
            <a:r>
              <a:rPr lang="fa-IR" sz="1800" dirty="0">
                <a:cs typeface="B Nazanin" panose="00000400000000000000" pitchFamily="2" charset="-78"/>
              </a:rPr>
              <a:t>آن با گیاه علف چسب برای بهبود جای زخم و سوختگی</a:t>
            </a:r>
            <a:endParaRPr lang="en-US" sz="1800" dirty="0">
              <a:cs typeface="B Nazanin" panose="00000400000000000000" pitchFamily="2" charset="-78"/>
            </a:endParaRPr>
          </a:p>
        </p:txBody>
      </p:sp>
      <p:sp>
        <p:nvSpPr>
          <p:cNvPr id="13" name="TextBox 12"/>
          <p:cNvSpPr txBox="1"/>
          <p:nvPr/>
        </p:nvSpPr>
        <p:spPr>
          <a:xfrm>
            <a:off x="548578" y="389175"/>
            <a:ext cx="2415471" cy="800219"/>
          </a:xfrm>
          <a:prstGeom prst="rect">
            <a:avLst/>
          </a:prstGeom>
          <a:noFill/>
          <a:ln>
            <a:solidFill>
              <a:schemeClr val="tx1"/>
            </a:solidFill>
            <a:prstDash val="sysDot"/>
          </a:ln>
        </p:spPr>
        <p:txBody>
          <a:bodyPr wrap="square" rtlCol="1">
            <a:spAutoFit/>
          </a:bodyPr>
          <a:lstStyle/>
          <a:p>
            <a:pPr>
              <a:lnSpc>
                <a:spcPct val="150000"/>
              </a:lnSpc>
            </a:pPr>
            <a:r>
              <a:rPr lang="fa-IR" sz="1600" dirty="0">
                <a:cs typeface="B Nazanin" panose="00000400000000000000" pitchFamily="2" charset="-78"/>
              </a:rPr>
              <a:t>ساناز مومنی </a:t>
            </a:r>
            <a:r>
              <a:rPr lang="fa-IR" sz="1600" dirty="0" smtClean="0">
                <a:cs typeface="B Nazanin" panose="00000400000000000000" pitchFamily="2" charset="-78"/>
              </a:rPr>
              <a:t>نژاد</a:t>
            </a:r>
            <a:endParaRPr lang="en-US" sz="1600" dirty="0">
              <a:cs typeface="B Nazanin" panose="00000400000000000000" pitchFamily="2" charset="-78"/>
            </a:endParaRPr>
          </a:p>
          <a:p>
            <a:pPr>
              <a:lnSpc>
                <a:spcPct val="150000"/>
              </a:lnSpc>
            </a:pPr>
            <a:r>
              <a:rPr lang="fa-IR" sz="1600" dirty="0" smtClean="0">
                <a:cs typeface="B Nazanin" panose="00000400000000000000" pitchFamily="2" charset="-78"/>
              </a:rPr>
              <a:t>هلیا بداقی- فاطمه امیرآبادی</a:t>
            </a:r>
            <a:endParaRPr lang="en-US" sz="1600" dirty="0" smtClean="0">
              <a:cs typeface="B Nazanin" panose="00000400000000000000" pitchFamily="2" charset="-78"/>
            </a:endParaRPr>
          </a:p>
        </p:txBody>
      </p:sp>
      <p:sp>
        <p:nvSpPr>
          <p:cNvPr id="14" name="TextBox 13"/>
          <p:cNvSpPr txBox="1"/>
          <p:nvPr/>
        </p:nvSpPr>
        <p:spPr>
          <a:xfrm>
            <a:off x="288864" y="1294726"/>
            <a:ext cx="2234389" cy="1708160"/>
          </a:xfrm>
          <a:prstGeom prst="rect">
            <a:avLst/>
          </a:prstGeom>
          <a:noFill/>
          <a:ln>
            <a:solidFill>
              <a:schemeClr val="tx1"/>
            </a:solidFill>
            <a:prstDash val="sysDot"/>
          </a:ln>
        </p:spPr>
        <p:txBody>
          <a:bodyPr wrap="square" rtlCol="1">
            <a:spAutoFit/>
          </a:bodyPr>
          <a:lstStyle/>
          <a:p>
            <a:pPr algn="ctr">
              <a:lnSpc>
                <a:spcPct val="150000"/>
              </a:lnSpc>
            </a:pPr>
            <a:r>
              <a:rPr lang="fa-IR" sz="2400" dirty="0">
                <a:cs typeface="B Nazanin" panose="00000400000000000000" pitchFamily="2" charset="-78"/>
              </a:rPr>
              <a:t>ماهی </a:t>
            </a:r>
            <a:r>
              <a:rPr lang="fa-IR" sz="2400" dirty="0" smtClean="0">
                <a:cs typeface="B Nazanin" panose="00000400000000000000" pitchFamily="2" charset="-78"/>
              </a:rPr>
              <a:t>هوور</a:t>
            </a:r>
          </a:p>
          <a:p>
            <a:pPr algn="ctr">
              <a:lnSpc>
                <a:spcPct val="150000"/>
              </a:lnSpc>
            </a:pPr>
            <a:r>
              <a:rPr lang="fa-IR" sz="2400" dirty="0" smtClean="0">
                <a:cs typeface="B Nazanin" panose="00000400000000000000" pitchFamily="2" charset="-78"/>
              </a:rPr>
              <a:t>گیاه علف چسب</a:t>
            </a:r>
          </a:p>
          <a:p>
            <a:pPr algn="ctr">
              <a:lnSpc>
                <a:spcPct val="150000"/>
              </a:lnSpc>
            </a:pPr>
            <a:r>
              <a:rPr lang="fa-IR" sz="2400" dirty="0" smtClean="0">
                <a:cs typeface="B Nazanin" panose="00000400000000000000" pitchFamily="2" charset="-78"/>
              </a:rPr>
              <a:t>کلاژن پوستی</a:t>
            </a:r>
            <a:endParaRPr lang="fa-IR" sz="2400" dirty="0">
              <a:cs typeface="B Nazanin" panose="00000400000000000000" pitchFamily="2" charset="-78"/>
            </a:endParaRPr>
          </a:p>
        </p:txBody>
      </p:sp>
      <p:sp>
        <p:nvSpPr>
          <p:cNvPr id="16" name="TextBox 15"/>
          <p:cNvSpPr txBox="1"/>
          <p:nvPr/>
        </p:nvSpPr>
        <p:spPr>
          <a:xfrm>
            <a:off x="533746" y="6532914"/>
            <a:ext cx="4626893" cy="3647152"/>
          </a:xfrm>
          <a:prstGeom prst="rect">
            <a:avLst/>
          </a:prstGeom>
          <a:noFill/>
          <a:ln>
            <a:solidFill>
              <a:schemeClr val="tx1"/>
            </a:solidFill>
            <a:prstDash val="sysDot"/>
          </a:ln>
        </p:spPr>
        <p:txBody>
          <a:bodyPr wrap="square" rtlCol="1">
            <a:spAutoFit/>
          </a:bodyPr>
          <a:lstStyle/>
          <a:p>
            <a:pPr algn="just"/>
            <a:r>
              <a:rPr lang="fa-IR" sz="1050" dirty="0">
                <a:solidFill>
                  <a:schemeClr val="bg1"/>
                </a:solidFill>
                <a:cs typeface="B Nazanin" panose="00000400000000000000" pitchFamily="2" charset="-78"/>
              </a:rPr>
              <a:t> </a:t>
            </a:r>
            <a:r>
              <a:rPr lang="fa-IR" sz="1050" dirty="0" smtClean="0">
                <a:solidFill>
                  <a:schemeClr val="bg1"/>
                </a:solidFill>
                <a:cs typeface="B Nazanin" panose="00000400000000000000" pitchFamily="2" charset="-78"/>
              </a:rPr>
              <a:t>10 </a:t>
            </a:r>
            <a:r>
              <a:rPr lang="fa-IR" sz="1050" dirty="0">
                <a:solidFill>
                  <a:schemeClr val="bg1"/>
                </a:solidFill>
                <a:cs typeface="B Nazanin" panose="00000400000000000000" pitchFamily="2" charset="-78"/>
              </a:rPr>
              <a:t>عدد ماهی هوور تازه از </a:t>
            </a:r>
            <a:r>
              <a:rPr lang="fa-IR" sz="1050" dirty="0" smtClean="0">
                <a:solidFill>
                  <a:schemeClr val="bg1"/>
                </a:solidFill>
                <a:cs typeface="B Nazanin" panose="00000400000000000000" pitchFamily="2" charset="-78"/>
              </a:rPr>
              <a:t>بندرسفارش </a:t>
            </a:r>
            <a:r>
              <a:rPr lang="fa-IR" sz="1050" dirty="0">
                <a:solidFill>
                  <a:schemeClr val="bg1"/>
                </a:solidFill>
                <a:cs typeface="B Nazanin" panose="00000400000000000000" pitchFamily="2" charset="-78"/>
              </a:rPr>
              <a:t>داده شد و سپس 50 گرم از پوست ماهی </a:t>
            </a:r>
            <a:r>
              <a:rPr lang="fa-IR" sz="1050" dirty="0" smtClean="0">
                <a:solidFill>
                  <a:schemeClr val="bg1"/>
                </a:solidFill>
                <a:cs typeface="B Nazanin" panose="00000400000000000000" pitchFamily="2" charset="-78"/>
              </a:rPr>
              <a:t>تازه رفع </a:t>
            </a:r>
            <a:r>
              <a:rPr lang="fa-IR" sz="1050" dirty="0">
                <a:solidFill>
                  <a:schemeClr val="bg1"/>
                </a:solidFill>
                <a:cs typeface="B Nazanin" panose="00000400000000000000" pitchFamily="2" charset="-78"/>
              </a:rPr>
              <a:t>انجماد </a:t>
            </a:r>
            <a:r>
              <a:rPr lang="fa-IR" sz="1050" dirty="0" smtClean="0">
                <a:solidFill>
                  <a:schemeClr val="bg1"/>
                </a:solidFill>
                <a:cs typeface="B Nazanin" panose="00000400000000000000" pitchFamily="2" charset="-78"/>
              </a:rPr>
              <a:t>شد. </a:t>
            </a:r>
            <a:r>
              <a:rPr lang="fa-IR" sz="1050" dirty="0">
                <a:solidFill>
                  <a:schemeClr val="bg1"/>
                </a:solidFill>
                <a:cs typeface="B Nazanin" panose="00000400000000000000" pitchFamily="2" charset="-78"/>
              </a:rPr>
              <a:t>سپس پوست هاي ماهی به منظور حذف آب اضافی </a:t>
            </a:r>
            <a:r>
              <a:rPr lang="fa-IR" sz="1050" dirty="0" smtClean="0">
                <a:solidFill>
                  <a:schemeClr val="bg1"/>
                </a:solidFill>
                <a:cs typeface="B Nazanin" panose="00000400000000000000" pitchFamily="2" charset="-78"/>
              </a:rPr>
              <a:t>در </a:t>
            </a:r>
            <a:r>
              <a:rPr lang="fa-IR" sz="1050" dirty="0">
                <a:solidFill>
                  <a:schemeClr val="bg1"/>
                </a:solidFill>
                <a:cs typeface="B Nazanin" panose="00000400000000000000" pitchFamily="2" charset="-78"/>
              </a:rPr>
              <a:t>دماي  -18 </a:t>
            </a:r>
            <a:r>
              <a:rPr lang="en-US" sz="1050" dirty="0">
                <a:solidFill>
                  <a:schemeClr val="bg1"/>
                </a:solidFill>
                <a:cs typeface="B Nazanin" panose="00000400000000000000" pitchFamily="2" charset="-78"/>
              </a:rPr>
              <a:t>C </a:t>
            </a:r>
            <a:r>
              <a:rPr lang="fa-IR" sz="1050" dirty="0">
                <a:solidFill>
                  <a:schemeClr val="bg1"/>
                </a:solidFill>
                <a:cs typeface="B Nazanin" panose="00000400000000000000" pitchFamily="2" charset="-78"/>
              </a:rPr>
              <a:t>منجمد گردید. 50 گرم پوست ماهی رفع انجماد شده به نسبت 5 به 1 </a:t>
            </a:r>
            <a:r>
              <a:rPr lang="en-US" sz="1050" dirty="0" smtClean="0">
                <a:solidFill>
                  <a:schemeClr val="bg1"/>
                </a:solidFill>
                <a:cs typeface="B Nazanin" panose="00000400000000000000" pitchFamily="2" charset="-78"/>
              </a:rPr>
              <a:t>)</a:t>
            </a:r>
            <a:r>
              <a:rPr lang="fa-IR" sz="1050" dirty="0" smtClean="0">
                <a:solidFill>
                  <a:schemeClr val="bg1"/>
                </a:solidFill>
                <a:cs typeface="B Nazanin" panose="00000400000000000000" pitchFamily="2" charset="-78"/>
              </a:rPr>
              <a:t>وزنی/حجمی</a:t>
            </a:r>
            <a:r>
              <a:rPr lang="en-US" sz="1050" dirty="0" smtClean="0">
                <a:solidFill>
                  <a:schemeClr val="bg1"/>
                </a:solidFill>
                <a:cs typeface="B Nazanin" panose="00000400000000000000" pitchFamily="2" charset="-78"/>
              </a:rPr>
              <a:t>(</a:t>
            </a:r>
            <a:r>
              <a:rPr lang="fa-IR" sz="1050" dirty="0" smtClean="0">
                <a:solidFill>
                  <a:schemeClr val="bg1"/>
                </a:solidFill>
                <a:cs typeface="B Nazanin" panose="00000400000000000000" pitchFamily="2" charset="-78"/>
              </a:rPr>
              <a:t> </a:t>
            </a:r>
            <a:r>
              <a:rPr lang="fa-IR" sz="1050" dirty="0">
                <a:solidFill>
                  <a:schemeClr val="bg1"/>
                </a:solidFill>
                <a:cs typeface="B Nazanin" panose="00000400000000000000" pitchFamily="2" charset="-78"/>
              </a:rPr>
              <a:t>در یک بشر حاوي غلظتهاي مختلف محلول هیدروکسید سدیم (2/0 تا 2  مولار)، به مدت یک ساعت در دماي7</a:t>
            </a:r>
            <a:r>
              <a:rPr lang="en-US" sz="1050" dirty="0">
                <a:solidFill>
                  <a:schemeClr val="bg1"/>
                </a:solidFill>
                <a:cs typeface="B Nazanin" panose="00000400000000000000" pitchFamily="2" charset="-78"/>
              </a:rPr>
              <a:t>C ،</a:t>
            </a:r>
            <a:r>
              <a:rPr lang="fa-IR" sz="1050" dirty="0">
                <a:solidFill>
                  <a:schemeClr val="bg1"/>
                </a:solidFill>
                <a:cs typeface="B Nazanin" panose="00000400000000000000" pitchFamily="2" charset="-78"/>
              </a:rPr>
              <a:t>به منظور حذف چربی و پروتئین هاي غیر کلاژنی و نیز جلوگیري از پروتئولیز کلاژن غوطه ور شد. مخلوط فوق به مدت 3 ساعت در دماي اتاق </a:t>
            </a:r>
            <a:r>
              <a:rPr lang="en-US" sz="1050" dirty="0" smtClean="0">
                <a:solidFill>
                  <a:schemeClr val="bg1"/>
                </a:solidFill>
                <a:cs typeface="B Nazanin" panose="00000400000000000000" pitchFamily="2" charset="-78"/>
              </a:rPr>
              <a:t>)</a:t>
            </a:r>
            <a:r>
              <a:rPr lang="fa-IR" sz="1050" dirty="0" smtClean="0">
                <a:solidFill>
                  <a:schemeClr val="bg1"/>
                </a:solidFill>
                <a:cs typeface="B Nazanin" panose="00000400000000000000" pitchFamily="2" charset="-78"/>
              </a:rPr>
              <a:t>30 </a:t>
            </a:r>
            <a:r>
              <a:rPr lang="fa-IR" sz="1050" dirty="0">
                <a:solidFill>
                  <a:schemeClr val="bg1"/>
                </a:solidFill>
                <a:cs typeface="B Nazanin" panose="00000400000000000000" pitchFamily="2" charset="-78"/>
              </a:rPr>
              <a:t>-</a:t>
            </a:r>
            <a:r>
              <a:rPr lang="fa-IR" sz="1050" dirty="0" smtClean="0">
                <a:solidFill>
                  <a:schemeClr val="bg1"/>
                </a:solidFill>
                <a:cs typeface="B Nazanin" panose="00000400000000000000" pitchFamily="2" charset="-78"/>
              </a:rPr>
              <a:t>28</a:t>
            </a:r>
            <a:r>
              <a:rPr lang="en-US" sz="1050" dirty="0" smtClean="0">
                <a:solidFill>
                  <a:schemeClr val="bg1"/>
                </a:solidFill>
                <a:cs typeface="B Nazanin" panose="00000400000000000000" pitchFamily="2" charset="-78"/>
              </a:rPr>
              <a:t>C(</a:t>
            </a:r>
            <a:r>
              <a:rPr lang="fa-IR" sz="1050" dirty="0" smtClean="0">
                <a:solidFill>
                  <a:schemeClr val="bg1"/>
                </a:solidFill>
                <a:cs typeface="B Nazanin" panose="00000400000000000000" pitchFamily="2" charset="-78"/>
              </a:rPr>
              <a:t>توسط </a:t>
            </a:r>
            <a:r>
              <a:rPr lang="fa-IR" sz="1050" dirty="0">
                <a:solidFill>
                  <a:schemeClr val="bg1"/>
                </a:solidFill>
                <a:cs typeface="B Nazanin" panose="00000400000000000000" pitchFamily="2" charset="-78"/>
              </a:rPr>
              <a:t>همزن مغناطیسی، تکان داده شد. محلول قلیایی هر یک ساعت توسط محلول تازه جایگزین گردید. پوست هاي تیمار شده سپس توسط آب سرد به منظور تعدیل </a:t>
            </a:r>
            <a:r>
              <a:rPr lang="en-US" sz="1050" dirty="0">
                <a:solidFill>
                  <a:schemeClr val="bg1"/>
                </a:solidFill>
                <a:cs typeface="B Nazanin" panose="00000400000000000000" pitchFamily="2" charset="-78"/>
              </a:rPr>
              <a:t>pH </a:t>
            </a:r>
            <a:r>
              <a:rPr lang="fa-IR" sz="1050" dirty="0">
                <a:solidFill>
                  <a:schemeClr val="bg1"/>
                </a:solidFill>
                <a:cs typeface="B Nazanin" panose="00000400000000000000" pitchFamily="2" charset="-78"/>
              </a:rPr>
              <a:t>و رسیدن به مقدار طبیعی شستشو شد</a:t>
            </a:r>
            <a:r>
              <a:rPr lang="fa-IR" sz="1050" dirty="0" smtClean="0">
                <a:solidFill>
                  <a:schemeClr val="bg1"/>
                </a:solidFill>
                <a:cs typeface="B Nazanin" panose="00000400000000000000" pitchFamily="2" charset="-78"/>
              </a:rPr>
              <a:t>.(2)</a:t>
            </a:r>
            <a:endParaRPr lang="fa-IR" sz="1050" dirty="0">
              <a:solidFill>
                <a:schemeClr val="bg1"/>
              </a:solidFill>
              <a:cs typeface="B Nazanin" panose="00000400000000000000" pitchFamily="2" charset="-78"/>
            </a:endParaRPr>
          </a:p>
          <a:p>
            <a:pPr algn="just"/>
            <a:r>
              <a:rPr lang="fa-IR" sz="1050" dirty="0">
                <a:solidFill>
                  <a:schemeClr val="bg1"/>
                </a:solidFill>
                <a:cs typeface="B Nazanin" panose="00000400000000000000" pitchFamily="2" charset="-78"/>
              </a:rPr>
              <a:t>سپس باقیمانده ها در محلول اسید استیک (2/0 تا 2 مولار) به نسبت 5 به 1 </a:t>
            </a:r>
            <a:r>
              <a:rPr lang="en-US" sz="1050" dirty="0" smtClean="0">
                <a:solidFill>
                  <a:schemeClr val="bg1"/>
                </a:solidFill>
                <a:cs typeface="B Nazanin" panose="00000400000000000000" pitchFamily="2" charset="-78"/>
              </a:rPr>
              <a:t>)</a:t>
            </a:r>
            <a:r>
              <a:rPr lang="fa-IR" sz="1050" dirty="0" smtClean="0">
                <a:solidFill>
                  <a:schemeClr val="bg1"/>
                </a:solidFill>
                <a:cs typeface="B Nazanin" panose="00000400000000000000" pitchFamily="2" charset="-78"/>
              </a:rPr>
              <a:t>وزنی/حجمی</a:t>
            </a:r>
            <a:r>
              <a:rPr lang="en-US" sz="1050" dirty="0" smtClean="0">
                <a:solidFill>
                  <a:schemeClr val="bg1"/>
                </a:solidFill>
                <a:cs typeface="B Nazanin" panose="00000400000000000000" pitchFamily="2" charset="-78"/>
              </a:rPr>
              <a:t>(</a:t>
            </a:r>
            <a:r>
              <a:rPr lang="fa-IR" sz="1050" dirty="0" smtClean="0">
                <a:solidFill>
                  <a:schemeClr val="bg1"/>
                </a:solidFill>
                <a:cs typeface="B Nazanin" panose="00000400000000000000" pitchFamily="2" charset="-78"/>
              </a:rPr>
              <a:t> </a:t>
            </a:r>
            <a:r>
              <a:rPr lang="fa-IR" sz="1050" dirty="0">
                <a:solidFill>
                  <a:schemeClr val="bg1"/>
                </a:solidFill>
                <a:cs typeface="B Nazanin" panose="00000400000000000000" pitchFamily="2" charset="-78"/>
              </a:rPr>
              <a:t>به منظور تورم مواد کلاژنی پوست ماهی  غوطه ور و به مدت 2 ساعت در دماي اتاق </a:t>
            </a:r>
            <a:r>
              <a:rPr lang="en-US" sz="1050" dirty="0" smtClean="0">
                <a:solidFill>
                  <a:schemeClr val="bg1"/>
                </a:solidFill>
                <a:cs typeface="B Nazanin" panose="00000400000000000000" pitchFamily="2" charset="-78"/>
              </a:rPr>
              <a:t>)</a:t>
            </a:r>
            <a:r>
              <a:rPr lang="fa-IR" sz="1050" dirty="0" smtClean="0">
                <a:solidFill>
                  <a:schemeClr val="bg1"/>
                </a:solidFill>
                <a:cs typeface="B Nazanin" panose="00000400000000000000" pitchFamily="2" charset="-78"/>
              </a:rPr>
              <a:t>30-28 </a:t>
            </a:r>
            <a:r>
              <a:rPr lang="en-US" sz="1050" dirty="0" smtClean="0">
                <a:solidFill>
                  <a:schemeClr val="bg1"/>
                </a:solidFill>
                <a:cs typeface="B Nazanin" panose="00000400000000000000" pitchFamily="2" charset="-78"/>
              </a:rPr>
              <a:t>C(</a:t>
            </a:r>
            <a:r>
              <a:rPr lang="fa-IR" sz="1050" dirty="0" smtClean="0">
                <a:solidFill>
                  <a:schemeClr val="bg1"/>
                </a:solidFill>
                <a:cs typeface="B Nazanin" panose="00000400000000000000" pitchFamily="2" charset="-78"/>
              </a:rPr>
              <a:t>توسط </a:t>
            </a:r>
            <a:r>
              <a:rPr lang="fa-IR" sz="1050" dirty="0">
                <a:solidFill>
                  <a:schemeClr val="bg1"/>
                </a:solidFill>
                <a:cs typeface="B Nazanin" panose="00000400000000000000" pitchFamily="2" charset="-78"/>
              </a:rPr>
              <a:t>همزن مغناطیسی مخلوط شد. بعد از اتمام زمان اختلاط، نمونه ها به منظور تعدیل </a:t>
            </a:r>
            <a:r>
              <a:rPr lang="en-US" sz="1050" dirty="0">
                <a:solidFill>
                  <a:schemeClr val="bg1"/>
                </a:solidFill>
                <a:cs typeface="B Nazanin" panose="00000400000000000000" pitchFamily="2" charset="-78"/>
              </a:rPr>
              <a:t>pH </a:t>
            </a:r>
            <a:r>
              <a:rPr lang="fa-IR" sz="1050" dirty="0">
                <a:solidFill>
                  <a:schemeClr val="bg1"/>
                </a:solidFill>
                <a:cs typeface="B Nazanin" panose="00000400000000000000" pitchFamily="2" charset="-78"/>
              </a:rPr>
              <a:t>و رسیدن به مقدار طبیعی توسط آب سرد شستشو شدند. روش فوق سه مرتبه تکرار شد. نهایتاً پوست هاي متورم شده به منظور استخراج ژلاتین با آب مقطر به نسبت 10 به 1 (وزنی/حجمی)مخلوط، و در حمام آب با دماي</a:t>
            </a:r>
            <a:r>
              <a:rPr lang="en-US" sz="1050" dirty="0">
                <a:solidFill>
                  <a:schemeClr val="bg1"/>
                </a:solidFill>
                <a:cs typeface="B Nazanin" panose="00000400000000000000" pitchFamily="2" charset="-78"/>
              </a:rPr>
              <a:t>C  55-45 </a:t>
            </a:r>
            <a:r>
              <a:rPr lang="fa-IR" sz="1050" dirty="0">
                <a:solidFill>
                  <a:schemeClr val="bg1"/>
                </a:solidFill>
                <a:cs typeface="B Nazanin" panose="00000400000000000000" pitchFamily="2" charset="-78"/>
              </a:rPr>
              <a:t>به مدت 16-18 ساعت قرار گرفت. مخلوط فوق سپس توسط قیف بوخنر و کاغذ صافی صاف شد. سپس مخلوط صاف شده توسط خشک کن تحت خلاء در دماي 40 درجه سانتیگراد و فشار </a:t>
            </a:r>
            <a:r>
              <a:rPr lang="en-US" sz="1050" dirty="0">
                <a:solidFill>
                  <a:schemeClr val="bg1"/>
                </a:solidFill>
                <a:cs typeface="B Nazanin" panose="00000400000000000000" pitchFamily="2" charset="-78"/>
              </a:rPr>
              <a:t>mbar 180 </a:t>
            </a:r>
            <a:r>
              <a:rPr lang="fa-IR" sz="1050" dirty="0" smtClean="0">
                <a:solidFill>
                  <a:schemeClr val="bg1"/>
                </a:solidFill>
                <a:cs typeface="B Nazanin" panose="00000400000000000000" pitchFamily="2" charset="-78"/>
              </a:rPr>
              <a:t> خشک </a:t>
            </a:r>
            <a:r>
              <a:rPr lang="fa-IR" sz="1050" dirty="0">
                <a:solidFill>
                  <a:schemeClr val="bg1"/>
                </a:solidFill>
                <a:cs typeface="B Nazanin" panose="00000400000000000000" pitchFamily="2" charset="-78"/>
              </a:rPr>
              <a:t>گردید</a:t>
            </a:r>
            <a:r>
              <a:rPr lang="fa-IR" sz="1050" dirty="0" smtClean="0">
                <a:solidFill>
                  <a:schemeClr val="bg1"/>
                </a:solidFill>
                <a:cs typeface="B Nazanin" panose="00000400000000000000" pitchFamily="2" charset="-78"/>
              </a:rPr>
              <a:t>.</a:t>
            </a:r>
          </a:p>
          <a:p>
            <a:pPr algn="just"/>
            <a:r>
              <a:rPr lang="fa-IR" sz="1050" dirty="0">
                <a:solidFill>
                  <a:schemeClr val="bg1"/>
                </a:solidFill>
                <a:cs typeface="B Nazanin" panose="00000400000000000000" pitchFamily="2" charset="-78"/>
              </a:rPr>
              <a:t>برای استخراج پلی ساکاریدها از </a:t>
            </a:r>
            <a:r>
              <a:rPr lang="fa-IR" sz="1050" dirty="0" smtClean="0">
                <a:solidFill>
                  <a:schemeClr val="bg1"/>
                </a:solidFill>
                <a:cs typeface="B Nazanin" panose="00000400000000000000" pitchFamily="2" charset="-78"/>
              </a:rPr>
              <a:t>ریشه </a:t>
            </a:r>
            <a:r>
              <a:rPr lang="fa-IR" sz="1050" dirty="0">
                <a:solidFill>
                  <a:schemeClr val="bg1"/>
                </a:solidFill>
                <a:cs typeface="B Nazanin" panose="00000400000000000000" pitchFamily="2" charset="-78"/>
              </a:rPr>
              <a:t>سریش، 100 گرم از قطعات ریشه با ده برابر حجمـی آب مقــطر بـا دمـای </a:t>
            </a:r>
            <a:r>
              <a:rPr lang="en-US" sz="1050" dirty="0">
                <a:solidFill>
                  <a:schemeClr val="bg1"/>
                </a:solidFill>
                <a:cs typeface="B Nazanin" panose="00000400000000000000" pitchFamily="2" charset="-78"/>
              </a:rPr>
              <a:t>C °85-80 </a:t>
            </a:r>
            <a:r>
              <a:rPr lang="fa-IR" sz="1050" dirty="0">
                <a:solidFill>
                  <a:schemeClr val="bg1"/>
                </a:solidFill>
                <a:cs typeface="B Nazanin" panose="00000400000000000000" pitchFamily="2" charset="-78"/>
              </a:rPr>
              <a:t>در مخلوط کن ریخته شد و بهمدت 28-30 دقیقه درحین خردشدن با این آب داغ مخلوط شد تا پلی ساکاریدهای موجود در سلول های پارانشیمی ریشه استخراج ْ شوند و با آب مایعی چسبناک و ویسکوز ایجاد کنند. این مخلوط غلیظ روی پارچه کتانی صاف ِ شد تا ذرات سلولزی و چوبی بافت ریشه که در آب نامحلول اند، جدا شوند .در ادامه ی این روش محلول رابا 4 حجم اتانول 96 ٪مخلوط و مخلوط ها به مدت 15 ساعت در دمای یخچال نگهداری شدند.در چنین شرایطی پلی ساکاریدهای موجود در محلول سریش با افزودن اتانول به صورت تودهای بی  شکل رسوب میکند. این رسوبات با صاف کردن از سایر اجزای مخلوط که رنگ زرد تیره دارد، جداسازی شد</a:t>
            </a:r>
            <a:r>
              <a:rPr lang="fa-IR" sz="1050" dirty="0" smtClean="0">
                <a:solidFill>
                  <a:schemeClr val="bg1"/>
                </a:solidFill>
                <a:cs typeface="B Nazanin" panose="00000400000000000000" pitchFamily="2" charset="-78"/>
              </a:rPr>
              <a:t>.(3)</a:t>
            </a:r>
            <a:endParaRPr lang="fa-IR" sz="1050" dirty="0">
              <a:solidFill>
                <a:schemeClr val="bg1"/>
              </a:solidFill>
              <a:cs typeface="B Nazanin" panose="00000400000000000000" pitchFamily="2" charset="-78"/>
            </a:endParaRPr>
          </a:p>
        </p:txBody>
      </p:sp>
      <p:sp>
        <p:nvSpPr>
          <p:cNvPr id="17" name="TextBox 16"/>
          <p:cNvSpPr txBox="1"/>
          <p:nvPr/>
        </p:nvSpPr>
        <p:spPr>
          <a:xfrm>
            <a:off x="6384776" y="6723619"/>
            <a:ext cx="3241929" cy="3293209"/>
          </a:xfrm>
          <a:prstGeom prst="rect">
            <a:avLst/>
          </a:prstGeom>
          <a:noFill/>
          <a:ln>
            <a:solidFill>
              <a:schemeClr val="tx1"/>
            </a:solidFill>
            <a:prstDash val="sysDot"/>
          </a:ln>
        </p:spPr>
        <p:txBody>
          <a:bodyPr wrap="square" rtlCol="1">
            <a:spAutoFit/>
          </a:bodyPr>
          <a:lstStyle/>
          <a:p>
            <a:pPr algn="just"/>
            <a:r>
              <a:rPr lang="fa-IR" sz="1600" dirty="0">
                <a:cs typeface="B Nazanin" panose="00000400000000000000" pitchFamily="2" charset="-78"/>
              </a:rPr>
              <a:t>طبق نتایج عفونت و واکنش در محل سوختگی پوست نسبت به پوست ماهی تقریبا صفر بوده و نشان دهنده این است که برای پانسمان سوختگی میتوان از پوست این ماهی استفاده کرد</a:t>
            </a:r>
            <a:r>
              <a:rPr lang="fa-IR" sz="1600" dirty="0" smtClean="0">
                <a:cs typeface="B Nazanin" panose="00000400000000000000" pitchFamily="2" charset="-78"/>
              </a:rPr>
              <a:t>.(4)</a:t>
            </a:r>
            <a:endParaRPr lang="fa-IR" sz="1600" dirty="0">
              <a:cs typeface="B Nazanin" panose="00000400000000000000" pitchFamily="2" charset="-78"/>
            </a:endParaRPr>
          </a:p>
          <a:p>
            <a:pPr algn="just"/>
            <a:r>
              <a:rPr lang="fa-IR" sz="1600" dirty="0">
                <a:cs typeface="B Nazanin" panose="00000400000000000000" pitchFamily="2" charset="-78"/>
              </a:rPr>
              <a:t>همچنین می‌توان از این ژلاتین با توجه به خاصیت پروتئینی و آنتی باکتریالی در زخم پوش‌ها استفاده کرد.</a:t>
            </a:r>
          </a:p>
          <a:p>
            <a:pPr algn="just"/>
            <a:r>
              <a:rPr lang="fa-IR" sz="1600" dirty="0">
                <a:cs typeface="B Nazanin" panose="00000400000000000000" pitchFamily="2" charset="-78"/>
              </a:rPr>
              <a:t>با توجه به خاصیت انتی باکتریال و ضد عفونی کننده گیاه سریش علاوه بر خاصیت چسبندگی این گیاه ورقه های ژلاتینی ساخته شده از این ترکیب در روند بهبود بخشی به زخم ها و سوختگی ها و از بین رفتن جای زخم ها سرعت بخشیدند </a:t>
            </a:r>
            <a:r>
              <a:rPr lang="fa-IR" sz="1600" dirty="0" smtClean="0">
                <a:cs typeface="B Nazanin" panose="00000400000000000000" pitchFamily="2" charset="-78"/>
              </a:rPr>
              <a:t>.</a:t>
            </a:r>
            <a:endParaRPr lang="fa-IR" sz="1600" dirty="0">
              <a:cs typeface="B Nazanin" panose="00000400000000000000" pitchFamily="2" charset="-78"/>
            </a:endParaRPr>
          </a:p>
        </p:txBody>
      </p:sp>
      <p:sp>
        <p:nvSpPr>
          <p:cNvPr id="19" name="TextBox 18"/>
          <p:cNvSpPr txBox="1"/>
          <p:nvPr/>
        </p:nvSpPr>
        <p:spPr>
          <a:xfrm>
            <a:off x="192088" y="12980822"/>
            <a:ext cx="8176009" cy="1384995"/>
          </a:xfrm>
          <a:prstGeom prst="rect">
            <a:avLst/>
          </a:prstGeom>
          <a:noFill/>
          <a:ln>
            <a:solidFill>
              <a:schemeClr val="tx1"/>
            </a:solidFill>
            <a:prstDash val="sysDot"/>
          </a:ln>
        </p:spPr>
        <p:txBody>
          <a:bodyPr wrap="square" rtlCol="1">
            <a:spAutoFit/>
          </a:bodyPr>
          <a:lstStyle/>
          <a:p>
            <a:pPr lvl="0" rtl="0"/>
            <a:r>
              <a:rPr lang="en-US" sz="800" dirty="0">
                <a:cs typeface="B Nazanin" panose="00000400000000000000" pitchFamily="2" charset="-78"/>
              </a:rPr>
              <a:t> [1</a:t>
            </a:r>
            <a:r>
              <a:rPr lang="en-US" sz="800">
                <a:cs typeface="B Nazanin" panose="00000400000000000000" pitchFamily="2" charset="-78"/>
              </a:rPr>
              <a:t>] </a:t>
            </a:r>
            <a:r>
              <a:rPr lang="en-US" sz="800">
                <a:cs typeface="B Nazanin" panose="00000400000000000000" pitchFamily="2" charset="-78"/>
                <a:hlinkClick r:id="rId3"/>
              </a:rPr>
              <a:t>https://fa.wikipedia.org/wiki/%</a:t>
            </a:r>
            <a:r>
              <a:rPr lang="en-US" sz="800" smtClean="0">
                <a:cs typeface="B Nazanin" panose="00000400000000000000" pitchFamily="2" charset="-78"/>
                <a:hlinkClick r:id="rId3"/>
              </a:rPr>
              <a:t>DA%A9%D9%84%D8%A7%DA%98%D9%86</a:t>
            </a:r>
            <a:endParaRPr lang="en-US" sz="800" smtClean="0">
              <a:cs typeface="B Nazanin" panose="00000400000000000000" pitchFamily="2" charset="-78"/>
            </a:endParaRPr>
          </a:p>
          <a:p>
            <a:pPr lvl="0" rtl="0"/>
            <a:r>
              <a:rPr lang="en-GB" sz="800" smtClean="0">
                <a:cs typeface="B Nazanin" panose="00000400000000000000" pitchFamily="2" charset="-78"/>
              </a:rPr>
              <a:t>[2</a:t>
            </a:r>
            <a:r>
              <a:rPr lang="en-GB" sz="800" dirty="0" smtClean="0">
                <a:cs typeface="B Nazanin" panose="00000400000000000000" pitchFamily="2" charset="-78"/>
              </a:rPr>
              <a:t>]</a:t>
            </a:r>
            <a:r>
              <a:rPr lang="en-US" sz="2800" dirty="0"/>
              <a:t> </a:t>
            </a:r>
            <a:r>
              <a:rPr lang="en-US" sz="800" dirty="0">
                <a:cs typeface="B Nazanin" panose="00000400000000000000" pitchFamily="2" charset="-78"/>
              </a:rPr>
              <a:t>Extraction and </a:t>
            </a:r>
            <a:r>
              <a:rPr lang="en-US" sz="800" dirty="0" err="1">
                <a:cs typeface="B Nazanin" panose="00000400000000000000" pitchFamily="2" charset="-78"/>
              </a:rPr>
              <a:t>characterisation</a:t>
            </a:r>
            <a:r>
              <a:rPr lang="en-US" sz="800" dirty="0">
                <a:cs typeface="B Nazanin" panose="00000400000000000000" pitchFamily="2" charset="-78"/>
              </a:rPr>
              <a:t> of pepsin-</a:t>
            </a:r>
            <a:r>
              <a:rPr lang="en-US" sz="800" dirty="0" err="1">
                <a:cs typeface="B Nazanin" panose="00000400000000000000" pitchFamily="2" charset="-78"/>
              </a:rPr>
              <a:t>solubilised</a:t>
            </a:r>
            <a:r>
              <a:rPr lang="en-US" sz="800" dirty="0">
                <a:cs typeface="B Nazanin" panose="00000400000000000000" pitchFamily="2" charset="-78"/>
              </a:rPr>
              <a:t> collagens from the skin of bigeye </a:t>
            </a:r>
            <a:r>
              <a:rPr lang="en-US" sz="800" dirty="0" smtClean="0">
                <a:cs typeface="B Nazanin" panose="00000400000000000000" pitchFamily="2" charset="-78"/>
              </a:rPr>
              <a:t>snapper</a:t>
            </a:r>
          </a:p>
          <a:p>
            <a:pPr rtl="0"/>
            <a:endParaRPr lang="en-US" sz="800" dirty="0">
              <a:cs typeface="B Nazanin" panose="00000400000000000000" pitchFamily="2" charset="-78"/>
            </a:endParaRPr>
          </a:p>
          <a:p>
            <a:pPr lvl="0" rtl="0"/>
            <a:r>
              <a:rPr lang="fa-IR" sz="800" u="sng" dirty="0" smtClean="0">
                <a:cs typeface="B Nazanin" panose="00000400000000000000" pitchFamily="2" charset="-78"/>
              </a:rPr>
              <a:t> </a:t>
            </a:r>
            <a:r>
              <a:rPr lang="en-US" sz="800" dirty="0" smtClean="0">
                <a:cs typeface="B Nazanin" panose="00000400000000000000" pitchFamily="2" charset="-78"/>
              </a:rPr>
              <a:t>[3]</a:t>
            </a:r>
            <a:r>
              <a:rPr lang="fa-IR" sz="800" dirty="0" smtClean="0">
                <a:cs typeface="B Nazanin" panose="00000400000000000000" pitchFamily="2" charset="-78"/>
              </a:rPr>
              <a:t> </a:t>
            </a:r>
            <a:r>
              <a:rPr lang="ar-SA" sz="800" dirty="0" smtClean="0">
                <a:cs typeface="B Nazanin" panose="00000400000000000000" pitchFamily="2" charset="-78"/>
              </a:rPr>
              <a:t>بهینه </a:t>
            </a:r>
            <a:r>
              <a:rPr lang="ar-SA" sz="800" dirty="0">
                <a:cs typeface="B Nazanin" panose="00000400000000000000" pitchFamily="2" charset="-78"/>
              </a:rPr>
              <a:t>یابی شرایط استخراج صمغ ریشه سریش به روش سطح پاسخ و بررسی خصوصیات فیزیکوشیمیایی نمونه </a:t>
            </a:r>
            <a:r>
              <a:rPr lang="ar-SA" sz="800" dirty="0" smtClean="0">
                <a:cs typeface="B Nazanin" panose="00000400000000000000" pitchFamily="2" charset="-78"/>
              </a:rPr>
              <a:t>بهینه</a:t>
            </a:r>
            <a:endParaRPr lang="en-US" sz="800" dirty="0" smtClean="0">
              <a:cs typeface="B Nazanin" panose="00000400000000000000" pitchFamily="2" charset="-78"/>
            </a:endParaRPr>
          </a:p>
          <a:p>
            <a:pPr lvl="0" rtl="0"/>
            <a:endParaRPr lang="en-US" sz="800" dirty="0">
              <a:cs typeface="B Nazanin" panose="00000400000000000000" pitchFamily="2" charset="-78"/>
            </a:endParaRPr>
          </a:p>
          <a:p>
            <a:pPr lvl="0" rtl="0"/>
            <a:endParaRPr lang="fa-IR" sz="800" dirty="0" smtClean="0">
              <a:cs typeface="B Nazanin" panose="00000400000000000000" pitchFamily="2" charset="-78"/>
            </a:endParaRPr>
          </a:p>
          <a:p>
            <a:pPr rtl="0"/>
            <a:r>
              <a:rPr lang="en-US" sz="800" dirty="0" smtClean="0">
                <a:cs typeface="B Nazanin" panose="00000400000000000000" pitchFamily="2" charset="-78"/>
              </a:rPr>
              <a:t>[4]Acellular </a:t>
            </a:r>
            <a:r>
              <a:rPr lang="en-US" sz="800" dirty="0">
                <a:cs typeface="B Nazanin" panose="00000400000000000000" pitchFamily="2" charset="-78"/>
              </a:rPr>
              <a:t>Fish Skin Grafts for Management of Split Thickness Donor Sites and Partial Thickness Burns: A Case Series</a:t>
            </a:r>
          </a:p>
          <a:p>
            <a:pPr lvl="0" rtl="0"/>
            <a:endParaRPr lang="en-US" sz="800" dirty="0">
              <a:cs typeface="B Nazanin" panose="00000400000000000000" pitchFamily="2" charset="-78"/>
            </a:endParaRPr>
          </a:p>
        </p:txBody>
      </p:sp>
      <p:sp>
        <p:nvSpPr>
          <p:cNvPr id="20" name="TextBox 19"/>
          <p:cNvSpPr txBox="1"/>
          <p:nvPr/>
        </p:nvSpPr>
        <p:spPr>
          <a:xfrm>
            <a:off x="0" y="11223342"/>
            <a:ext cx="9768320" cy="1077218"/>
          </a:xfrm>
          <a:prstGeom prst="rect">
            <a:avLst/>
          </a:prstGeom>
          <a:noFill/>
          <a:ln>
            <a:solidFill>
              <a:schemeClr val="tx1"/>
            </a:solidFill>
            <a:prstDash val="sysDot"/>
          </a:ln>
        </p:spPr>
        <p:txBody>
          <a:bodyPr wrap="square" rtlCol="1">
            <a:spAutoFit/>
          </a:bodyPr>
          <a:lstStyle/>
          <a:p>
            <a:r>
              <a:rPr lang="fa-IR" sz="1600" dirty="0">
                <a:cs typeface="B Nazanin" panose="00000400000000000000" pitchFamily="2" charset="-78"/>
              </a:rPr>
              <a:t>کلاژن پوست و ضایعات ماهی هوور در بهبود مشکلات پوستی اعم از اسکار ، جای زخم ، پیری زود رس ، افتادگی و شل شدگی پوست و... موثر است و همچنین گیاه سریش (علف چسب) به دلیل خاصیت ضد عفونی کننده و ترمیم کنندگی توانایی تسریع عملکرد کلاژن را دارد و به دلیل چسبندگی آن توانایی کمک در متصل ماندن ژلاتین پوستی به محل آسیب را دارد . در نهایت ژلاتین ساخته شده توسط این دو محصول بومی ایران به تسریع بهبود و از بین رفتن جای زخم ، اسکار ، سوختگی و ... کمک میکند</a:t>
            </a:r>
            <a:endParaRPr lang="en-US" sz="1600" dirty="0">
              <a:cs typeface="B Nazanin" panose="00000400000000000000" pitchFamily="2" charset="-78"/>
            </a:endParaRPr>
          </a:p>
        </p:txBody>
      </p:sp>
    </p:spTree>
    <p:extLst>
      <p:ext uri="{BB962C8B-B14F-4D97-AF65-F5344CB8AC3E}">
        <p14:creationId xmlns:p14="http://schemas.microsoft.com/office/powerpoint/2010/main" val="11746643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267</TotalTime>
  <Words>1284</Words>
  <Application>Microsoft Office PowerPoint</Application>
  <PresentationFormat>A3 Paper (297x420 mm)</PresentationFormat>
  <Paragraphs>24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B Nazanin</vt:lpstr>
      <vt:lpstr>Calibri</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zahara karimian</dc:creator>
  <cp:lastModifiedBy>l e n o v o</cp:lastModifiedBy>
  <cp:revision>36</cp:revision>
  <dcterms:created xsi:type="dcterms:W3CDTF">2022-03-02T04:39:25Z</dcterms:created>
  <dcterms:modified xsi:type="dcterms:W3CDTF">2022-05-05T15:22:45Z</dcterms:modified>
</cp:coreProperties>
</file>